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7" r:id="rId6"/>
    <p:sldId id="258" r:id="rId7"/>
    <p:sldId id="528" r:id="rId8"/>
    <p:sldId id="261" r:id="rId9"/>
    <p:sldId id="260" r:id="rId10"/>
    <p:sldId id="263" r:id="rId11"/>
    <p:sldId id="262" r:id="rId12"/>
    <p:sldId id="264" r:id="rId13"/>
    <p:sldId id="267" r:id="rId14"/>
    <p:sldId id="259" r:id="rId15"/>
    <p:sldId id="265" r:id="rId16"/>
    <p:sldId id="266" r:id="rId17"/>
    <p:sldId id="268" r:id="rId18"/>
    <p:sldId id="270" r:id="rId19"/>
    <p:sldId id="271" r:id="rId20"/>
    <p:sldId id="285" r:id="rId21"/>
    <p:sldId id="272" r:id="rId22"/>
    <p:sldId id="273" r:id="rId23"/>
    <p:sldId id="274" r:id="rId24"/>
    <p:sldId id="269" r:id="rId25"/>
    <p:sldId id="275" r:id="rId26"/>
    <p:sldId id="521" r:id="rId27"/>
    <p:sldId id="522" r:id="rId28"/>
    <p:sldId id="523" r:id="rId29"/>
    <p:sldId id="276" r:id="rId30"/>
    <p:sldId id="277" r:id="rId31"/>
    <p:sldId id="524" r:id="rId32"/>
    <p:sldId id="525" r:id="rId33"/>
    <p:sldId id="526" r:id="rId34"/>
    <p:sldId id="527" r:id="rId35"/>
    <p:sldId id="278" r:id="rId36"/>
    <p:sldId id="279" r:id="rId37"/>
    <p:sldId id="280" r:id="rId38"/>
    <p:sldId id="282" r:id="rId39"/>
    <p:sldId id="283" r:id="rId40"/>
    <p:sldId id="286" r:id="rId41"/>
    <p:sldId id="284" r:id="rId42"/>
    <p:sldId id="287" r:id="rId43"/>
    <p:sldId id="290" r:id="rId44"/>
    <p:sldId id="288" r:id="rId45"/>
    <p:sldId id="289" r:id="rId46"/>
    <p:sldId id="291" r:id="rId47"/>
    <p:sldId id="529" r:id="rId48"/>
    <p:sldId id="530" r:id="rId49"/>
    <p:sldId id="531" r:id="rId50"/>
    <p:sldId id="532" r:id="rId51"/>
    <p:sldId id="519" r:id="rId52"/>
    <p:sldId id="52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85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3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980D-6C68-7B48-A941-8A6A21947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Abstraction, inheritance, interfaces, Polymorphism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C649F-309C-2C4F-9A72-BE926EEBC8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6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3508-BA7B-EC4E-8285-BC52E449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088F4-FB00-294B-B310-E8BCD4EAF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time –&gt; java_inheritance_abstract_demos_6 -&gt; interfaces</a:t>
            </a:r>
          </a:p>
        </p:txBody>
      </p:sp>
    </p:spTree>
    <p:extLst>
      <p:ext uri="{BB962C8B-B14F-4D97-AF65-F5344CB8AC3E}">
        <p14:creationId xmlns:p14="http://schemas.microsoft.com/office/powerpoint/2010/main" val="216317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E5D2-3E2F-9449-BCFF-F3F426C4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-214696"/>
            <a:ext cx="9601200" cy="1485900"/>
          </a:xfrm>
        </p:spPr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D98A-86E9-3B43-8801-E95243FC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00" y="1051355"/>
            <a:ext cx="9601200" cy="4396946"/>
          </a:xfrm>
        </p:spPr>
        <p:txBody>
          <a:bodyPr>
            <a:normAutofit/>
          </a:bodyPr>
          <a:lstStyle/>
          <a:p>
            <a:r>
              <a:rPr lang="en-US" dirty="0"/>
              <a:t>A java class containing </a:t>
            </a:r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key word in its declaration</a:t>
            </a:r>
          </a:p>
          <a:p>
            <a:r>
              <a:rPr lang="en-US" dirty="0"/>
              <a:t>May or may not Contains </a:t>
            </a:r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methods (methods without body)</a:t>
            </a:r>
          </a:p>
          <a:p>
            <a:r>
              <a:rPr lang="en-US" dirty="0"/>
              <a:t>If a class contains at least one abstract method, then it </a:t>
            </a:r>
            <a:r>
              <a:rPr lang="en-US" b="1" dirty="0"/>
              <a:t>must</a:t>
            </a:r>
            <a:r>
              <a:rPr lang="en-US" dirty="0"/>
              <a:t> be declared abstract</a:t>
            </a:r>
          </a:p>
          <a:p>
            <a:r>
              <a:rPr lang="en-US" dirty="0"/>
              <a:t>If a class is declared abstract, </a:t>
            </a:r>
            <a:r>
              <a:rPr lang="en-US" dirty="0">
                <a:solidFill>
                  <a:srgbClr val="FF0000"/>
                </a:solidFill>
              </a:rPr>
              <a:t>it can not be initialized // Why?</a:t>
            </a:r>
          </a:p>
          <a:p>
            <a:pPr marL="530352" lvl="1" indent="0">
              <a:buNone/>
            </a:pPr>
            <a:r>
              <a:rPr lang="en-US" i="0" dirty="0">
                <a:solidFill>
                  <a:schemeClr val="tx1"/>
                </a:solidFill>
              </a:rPr>
              <a:t>public abstract A {}</a:t>
            </a:r>
          </a:p>
          <a:p>
            <a:pPr marL="530352" lvl="1" indent="0">
              <a:buNone/>
            </a:pPr>
            <a:r>
              <a:rPr lang="en-US" i="0" dirty="0">
                <a:solidFill>
                  <a:schemeClr val="tx1"/>
                </a:solidFill>
              </a:rPr>
              <a:t>A a = new A(); // error</a:t>
            </a:r>
          </a:p>
          <a:p>
            <a:r>
              <a:rPr lang="en-US" dirty="0"/>
              <a:t>Abstract class can implement interface, leaving the methods from the interface not implemented  (as abstract class could not has methods with body)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2DAC92-2022-3C42-BFF4-0B0FF030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122" y="4771252"/>
            <a:ext cx="7137400" cy="17907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06882A-584E-E04B-B65F-A96B3FB3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011" y="5558652"/>
            <a:ext cx="2527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2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CC3B-6740-5D42-BEFF-8407CBBA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-205603"/>
            <a:ext cx="9601200" cy="1485900"/>
          </a:xfrm>
        </p:spPr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798B-5349-A346-803C-EAEF6716A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048093"/>
            <a:ext cx="9601200" cy="34156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Concrete classes could extends abstract class, but then the class must implement the abstract methods</a:t>
            </a:r>
          </a:p>
          <a:p>
            <a:r>
              <a:rPr lang="en-US" dirty="0"/>
              <a:t>Abstract class could extend abstract class</a:t>
            </a:r>
          </a:p>
          <a:p>
            <a:r>
              <a:rPr lang="en-GB" dirty="0"/>
              <a:t>An abstract class has no use until unless it is extended by some other class</a:t>
            </a:r>
          </a:p>
          <a:p>
            <a:r>
              <a:rPr lang="en-GB" dirty="0"/>
              <a:t>If you declare an </a:t>
            </a:r>
            <a:r>
              <a:rPr lang="en-GB" b="1" dirty="0"/>
              <a:t>abstract method</a:t>
            </a:r>
            <a:r>
              <a:rPr lang="en-GB" dirty="0"/>
              <a:t> in a class then you must declare the class abstract as well</a:t>
            </a:r>
          </a:p>
          <a:p>
            <a:r>
              <a:rPr lang="en-GB" dirty="0"/>
              <a:t>if a class has an abstract method it should be declared abstract</a:t>
            </a:r>
          </a:p>
          <a:p>
            <a:r>
              <a:rPr lang="en-GB" dirty="0"/>
              <a:t>It can have non-abstract method (concrete methods) as well: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7DE1F89-6A10-5446-B2FA-00F7DC1E9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38" y="4673601"/>
            <a:ext cx="4337221" cy="20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4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8293-BB0A-E641-8F97-8C7FD504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55C43-87DB-9247-8EF6-9D644D40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Methods without body is abstract methods</a:t>
            </a:r>
          </a:p>
          <a:p>
            <a:r>
              <a:rPr lang="en-GB" dirty="0"/>
              <a:t>Abstract methods are declared via the key word </a:t>
            </a:r>
            <a:r>
              <a:rPr lang="en-GB" dirty="0">
                <a:solidFill>
                  <a:srgbClr val="FF0000"/>
                </a:solidFill>
              </a:rPr>
              <a:t>abstract</a:t>
            </a:r>
          </a:p>
          <a:p>
            <a:pPr marL="0" indent="0">
              <a:buNone/>
            </a:pPr>
            <a:r>
              <a:rPr lang="en-GB" dirty="0"/>
              <a:t>		public </a:t>
            </a:r>
            <a:r>
              <a:rPr lang="en-GB" dirty="0">
                <a:solidFill>
                  <a:srgbClr val="FF0000"/>
                </a:solidFill>
              </a:rPr>
              <a:t>abstract</a:t>
            </a:r>
            <a:r>
              <a:rPr lang="en-GB" dirty="0"/>
              <a:t> int </a:t>
            </a:r>
            <a:r>
              <a:rPr lang="en-GB" dirty="0" err="1"/>
              <a:t>myMethod</a:t>
            </a:r>
            <a:r>
              <a:rPr lang="en-GB" dirty="0"/>
              <a:t>(String </a:t>
            </a:r>
            <a:r>
              <a:rPr lang="en-GB" dirty="0" err="1"/>
              <a:t>arg</a:t>
            </a:r>
            <a:r>
              <a:rPr lang="en-GB" dirty="0"/>
              <a:t>);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/>
              <a:t>Abstract methods has only signature </a:t>
            </a:r>
          </a:p>
          <a:p>
            <a:r>
              <a:rPr lang="en-GB" dirty="0"/>
              <a:t>Abstract methods maybe defined only in abstract class </a:t>
            </a:r>
          </a:p>
          <a:p>
            <a:r>
              <a:rPr lang="en-GB" dirty="0"/>
              <a:t>Abstract methods may be not declared as private or final 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3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7020-142E-134A-B26A-FE71E3BC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EF30-C957-2446-A9FB-37F053BEF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-&gt; –&gt; java_inheritance_abstract_demos_6 -&gt; abstraction</a:t>
            </a:r>
          </a:p>
        </p:txBody>
      </p:sp>
    </p:spTree>
    <p:extLst>
      <p:ext uri="{BB962C8B-B14F-4D97-AF65-F5344CB8AC3E}">
        <p14:creationId xmlns:p14="http://schemas.microsoft.com/office/powerpoint/2010/main" val="207361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204E8-EDDD-1F4B-8791-75C9BEC3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 of class members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FD299-50D1-074D-A05E-91003D93F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next types of controlling of access for methods and class field in java </a:t>
            </a:r>
          </a:p>
          <a:p>
            <a:pPr lvl="1"/>
            <a:r>
              <a:rPr lang="en-US" b="1" i="0" dirty="0"/>
              <a:t>public</a:t>
            </a:r>
            <a:r>
              <a:rPr lang="en-US" i="0" dirty="0"/>
              <a:t>: expose the members (fields and methods) to everywhere. All other classes could use them </a:t>
            </a:r>
          </a:p>
          <a:p>
            <a:pPr lvl="1"/>
            <a:r>
              <a:rPr lang="en-US" b="1" i="0" dirty="0"/>
              <a:t>protected</a:t>
            </a:r>
            <a:r>
              <a:rPr lang="en-US" i="0" dirty="0"/>
              <a:t>: restricted only to sub classes and to the same package. Only sub classes and classes in same package can access the protected fields or protected methods </a:t>
            </a:r>
          </a:p>
          <a:p>
            <a:pPr lvl="1"/>
            <a:r>
              <a:rPr lang="en-US" b="1" i="0" dirty="0"/>
              <a:t>packaged</a:t>
            </a:r>
            <a:r>
              <a:rPr lang="en-US" i="0" dirty="0"/>
              <a:t> (or no modifier): all the classes in the same package level</a:t>
            </a:r>
          </a:p>
          <a:p>
            <a:pPr lvl="1"/>
            <a:r>
              <a:rPr lang="en-US" b="1" i="0" dirty="0"/>
              <a:t>private</a:t>
            </a:r>
            <a:r>
              <a:rPr lang="en-US" i="0" dirty="0"/>
              <a:t>: fields and methods are accessed inside the class only</a:t>
            </a:r>
          </a:p>
        </p:txBody>
      </p:sp>
    </p:spTree>
    <p:extLst>
      <p:ext uri="{BB962C8B-B14F-4D97-AF65-F5344CB8AC3E}">
        <p14:creationId xmlns:p14="http://schemas.microsoft.com/office/powerpoint/2010/main" val="449402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84E6-26DD-154D-AC44-F13539E4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of class members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D985A522-94D6-DA40-97F2-87AE88344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665" y="1898134"/>
            <a:ext cx="5962993" cy="30086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CA5763-F9A9-E64A-854B-842C5273E489}"/>
              </a:ext>
            </a:extLst>
          </p:cNvPr>
          <p:cNvSpPr txBox="1"/>
          <p:nvPr/>
        </p:nvSpPr>
        <p:spPr>
          <a:xfrm>
            <a:off x="1865870" y="5103340"/>
            <a:ext cx="806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/tutorial/java/</a:t>
            </a:r>
            <a:r>
              <a:rPr lang="en-US" dirty="0" err="1"/>
              <a:t>javaOO</a:t>
            </a:r>
            <a:r>
              <a:rPr lang="en-US" dirty="0"/>
              <a:t>/</a:t>
            </a:r>
            <a:r>
              <a:rPr lang="en-US" dirty="0" err="1"/>
              <a:t>accesscontrol.html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7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111B-A701-0849-991A-03E2DE2F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of class members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72A9C-DA84-C34A-9CC9-C8F8384E9693}"/>
              </a:ext>
            </a:extLst>
          </p:cNvPr>
          <p:cNvSpPr txBox="1"/>
          <p:nvPr/>
        </p:nvSpPr>
        <p:spPr>
          <a:xfrm>
            <a:off x="1106556" y="815008"/>
            <a:ext cx="906448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 attention in the exams with tricky questions like:</a:t>
            </a:r>
          </a:p>
          <a:p>
            <a:endParaRPr lang="en-US" dirty="0"/>
          </a:p>
          <a:p>
            <a:r>
              <a:rPr lang="en-GB" b="1" dirty="0"/>
              <a:t>package </a:t>
            </a:r>
            <a:r>
              <a:rPr lang="en-GB" dirty="0" err="1"/>
              <a:t>bg.newhorizons.af</a:t>
            </a:r>
            <a:r>
              <a:rPr lang="en-GB" b="1" dirty="0"/>
              <a:t>;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A {</a:t>
            </a:r>
          </a:p>
          <a:p>
            <a:r>
              <a:rPr lang="en-GB" b="1" dirty="0"/>
              <a:t>     public int i1 = 1;</a:t>
            </a:r>
          </a:p>
          <a:p>
            <a:r>
              <a:rPr lang="en-GB" b="1" dirty="0"/>
              <a:t>     protected int i2 = 2;</a:t>
            </a:r>
          </a:p>
          <a:p>
            <a:r>
              <a:rPr lang="en-GB" b="1" dirty="0"/>
              <a:t>}</a:t>
            </a:r>
          </a:p>
          <a:p>
            <a:endParaRPr lang="en-GB" b="1" dirty="0"/>
          </a:p>
          <a:p>
            <a:r>
              <a:rPr lang="en-GB" b="1" dirty="0"/>
              <a:t>//</a:t>
            </a:r>
            <a:r>
              <a:rPr lang="en-GB" b="1" dirty="0" err="1"/>
              <a:t>B.java</a:t>
            </a:r>
            <a:endParaRPr lang="en-GB" b="1" dirty="0"/>
          </a:p>
          <a:p>
            <a:r>
              <a:rPr lang="en-GB" dirty="0"/>
              <a:t>import </a:t>
            </a:r>
            <a:r>
              <a:rPr lang="en-GB" dirty="0" err="1"/>
              <a:t>bg.newhorizons.af.A</a:t>
            </a:r>
            <a:r>
              <a:rPr lang="en-GB" dirty="0"/>
              <a:t>;</a:t>
            </a:r>
            <a:r>
              <a:rPr lang="en-GB" b="1" dirty="0"/>
              <a:t> 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B extends A {</a:t>
            </a:r>
          </a:p>
          <a:p>
            <a:r>
              <a:rPr lang="en-GB" b="1" dirty="0"/>
              <a:t>    public void print() {</a:t>
            </a:r>
          </a:p>
          <a:p>
            <a:r>
              <a:rPr lang="en-GB" b="1" dirty="0"/>
              <a:t>        A </a:t>
            </a:r>
            <a:r>
              <a:rPr lang="en-GB" b="1" dirty="0" err="1"/>
              <a:t>obj</a:t>
            </a:r>
            <a:r>
              <a:rPr lang="en-GB" b="1" dirty="0"/>
              <a:t> = new A();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(obj.i1); //Line 8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(obj.i2); //Line 9   // i2 has protected access, no not visible in other packages 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(this.i2); //Line 10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(super.i2); //Line 11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178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7870-37A4-214F-9C57-DA206F88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of class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77E3-6255-5A40-829D-BA3D92575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Non-Access Modifiers</a:t>
            </a:r>
          </a:p>
          <a:p>
            <a:pPr lvl="1"/>
            <a:r>
              <a:rPr lang="en-GB" i="0" dirty="0"/>
              <a:t>For class</a:t>
            </a:r>
          </a:p>
          <a:p>
            <a:pPr lvl="2"/>
            <a:r>
              <a:rPr lang="en-GB" b="1" dirty="0"/>
              <a:t>final</a:t>
            </a:r>
            <a:r>
              <a:rPr lang="en-GB" dirty="0"/>
              <a:t> :if a class is declared as final, NO other class can extend it </a:t>
            </a:r>
          </a:p>
          <a:p>
            <a:pPr lvl="2"/>
            <a:r>
              <a:rPr lang="en-GB" b="1" dirty="0"/>
              <a:t>abstract</a:t>
            </a:r>
            <a:r>
              <a:rPr lang="en-GB" dirty="0"/>
              <a:t>: the class CAN not be used to crate objects</a:t>
            </a:r>
            <a:br>
              <a:rPr lang="en-GB" dirty="0"/>
            </a:br>
            <a:r>
              <a:rPr lang="en-GB" i="0" dirty="0"/>
              <a:t> </a:t>
            </a:r>
          </a:p>
          <a:p>
            <a:pPr lvl="1"/>
            <a:r>
              <a:rPr lang="en-GB" i="0" dirty="0"/>
              <a:t>For attributes and methods</a:t>
            </a:r>
          </a:p>
          <a:p>
            <a:pPr lvl="2"/>
            <a:r>
              <a:rPr lang="en-GB" b="1" dirty="0"/>
              <a:t>final</a:t>
            </a:r>
            <a:r>
              <a:rPr lang="en-GB" dirty="0"/>
              <a:t>: attributes and methods cannot be overridden/modified</a:t>
            </a:r>
          </a:p>
          <a:p>
            <a:pPr lvl="2"/>
            <a:r>
              <a:rPr lang="en-GB" b="1" i="0" dirty="0"/>
              <a:t>static</a:t>
            </a:r>
            <a:r>
              <a:rPr lang="en-GB" i="0" dirty="0"/>
              <a:t>: a</a:t>
            </a:r>
            <a:r>
              <a:rPr lang="en-GB" dirty="0"/>
              <a:t>ttributes and methods belongs to the class, rather than an object</a:t>
            </a:r>
          </a:p>
          <a:p>
            <a:pPr lvl="2"/>
            <a:r>
              <a:rPr lang="en-GB" b="1" dirty="0"/>
              <a:t>a</a:t>
            </a:r>
            <a:r>
              <a:rPr lang="en-GB" b="1" i="0" dirty="0"/>
              <a:t>bstract</a:t>
            </a:r>
            <a:r>
              <a:rPr lang="en-GB" i="0" dirty="0"/>
              <a:t>: can be used only in </a:t>
            </a:r>
          </a:p>
          <a:p>
            <a:pPr marL="987552" lvl="2" indent="0">
              <a:buNone/>
            </a:pPr>
            <a:r>
              <a:rPr lang="en-GB" i="0" dirty="0"/>
              <a:t>abstract class and only in methods. </a:t>
            </a:r>
          </a:p>
          <a:p>
            <a:pPr marL="987552" lvl="2" indent="0">
              <a:buNone/>
            </a:pPr>
            <a:r>
              <a:rPr lang="en-GB" i="0" dirty="0"/>
              <a:t>The method doe not have a body 	 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57A4C4-9B6D-AA4B-8DB3-73A843584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934" y="4224981"/>
            <a:ext cx="4610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2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42F-04FC-8146-8B86-3353D9B0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63932-7414-2146-B105-8453255AC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possibility a class to inherits members and methods from another class </a:t>
            </a:r>
          </a:p>
          <a:p>
            <a:r>
              <a:rPr lang="en-US" dirty="0"/>
              <a:t>Syntax</a:t>
            </a:r>
          </a:p>
          <a:p>
            <a:pPr marL="530352" lvl="1" indent="0">
              <a:buNone/>
            </a:pPr>
            <a:r>
              <a:rPr lang="en-US" i="0" dirty="0"/>
              <a:t>class Super {</a:t>
            </a:r>
          </a:p>
          <a:p>
            <a:pPr marL="530352" lvl="1" indent="0">
              <a:buNone/>
            </a:pPr>
            <a:r>
              <a:rPr lang="en-US" i="0" dirty="0"/>
              <a:t>    ……</a:t>
            </a:r>
          </a:p>
          <a:p>
            <a:pPr marL="530352" lvl="1" indent="0">
              <a:buNone/>
            </a:pPr>
            <a:r>
              <a:rPr lang="en-US" i="0" dirty="0"/>
              <a:t>}</a:t>
            </a:r>
          </a:p>
          <a:p>
            <a:pPr marL="530352" lvl="1" indent="0">
              <a:buNone/>
            </a:pPr>
            <a:r>
              <a:rPr lang="en-US" i="0" dirty="0"/>
              <a:t>class Sub </a:t>
            </a:r>
            <a:r>
              <a:rPr lang="en-US" i="0" dirty="0">
                <a:solidFill>
                  <a:srgbClr val="FF0000"/>
                </a:solidFill>
              </a:rPr>
              <a:t>extends</a:t>
            </a:r>
            <a:r>
              <a:rPr lang="en-US" i="0" dirty="0"/>
              <a:t> Super {</a:t>
            </a:r>
          </a:p>
          <a:p>
            <a:pPr marL="530352" lvl="1" indent="0">
              <a:buNone/>
            </a:pPr>
            <a:r>
              <a:rPr lang="en-US" i="0" dirty="0"/>
              <a:t>  ……</a:t>
            </a:r>
          </a:p>
          <a:p>
            <a:pPr marL="530352" lvl="1" indent="0">
              <a:buNone/>
            </a:pPr>
            <a:r>
              <a:rPr lang="en-US" i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129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900D-D1AF-4C49-B9C2-DB5D414D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B315A-1CB7-1548-80D1-6AEA6A1FB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Interfaces</a:t>
            </a:r>
          </a:p>
          <a:p>
            <a:r>
              <a:rPr lang="en-US" dirty="0"/>
              <a:t>Abstract class</a:t>
            </a:r>
          </a:p>
          <a:p>
            <a:r>
              <a:rPr lang="en-US" dirty="0"/>
              <a:t>Abstract methods</a:t>
            </a:r>
          </a:p>
          <a:p>
            <a:r>
              <a:rPr lang="en-US" dirty="0"/>
              <a:t>Accessibility of class members</a:t>
            </a:r>
          </a:p>
          <a:p>
            <a:r>
              <a:rPr lang="en-US" dirty="0"/>
              <a:t>Inheritance</a:t>
            </a:r>
          </a:p>
          <a:p>
            <a:r>
              <a:rPr lang="en-US" dirty="0"/>
              <a:t>Interface vs abstract class</a:t>
            </a:r>
          </a:p>
          <a:p>
            <a:r>
              <a:rPr lang="en-US" dirty="0"/>
              <a:t>Overriding method</a:t>
            </a:r>
          </a:p>
          <a:p>
            <a:r>
              <a:rPr lang="en-US" dirty="0"/>
              <a:t>Overriding vs overloading</a:t>
            </a:r>
          </a:p>
          <a:p>
            <a:r>
              <a:rPr lang="en-US" dirty="0"/>
              <a:t>Polymorphism</a:t>
            </a:r>
          </a:p>
          <a:p>
            <a:r>
              <a:rPr lang="en-GB" b="1" dirty="0"/>
              <a:t>Lambda expressions</a:t>
            </a:r>
          </a:p>
          <a:p>
            <a:r>
              <a:rPr lang="en-GB" b="1" dirty="0"/>
              <a:t>Facts about the quiz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3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B5C2-7087-1543-BC9B-34A89729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-121337"/>
            <a:ext cx="9601200" cy="1485900"/>
          </a:xfrm>
        </p:spPr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Content Placeholder 4" descr="A picture containing text, screen, screenshot&#10;&#10;Description automatically generated">
            <a:extLst>
              <a:ext uri="{FF2B5EF4-FFF2-40B4-BE49-F238E27FC236}">
                <a16:creationId xmlns:a16="http://schemas.microsoft.com/office/drawing/2014/main" id="{E5F67614-7B3B-364E-9E01-80B61447E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27" y="1377606"/>
            <a:ext cx="5905500" cy="2565400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F582CB0-179E-7A4C-A9F7-D1BD237F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273" y="3293075"/>
            <a:ext cx="5905500" cy="35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92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D716-0B9F-0A43-978B-79D67437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13" y="-185749"/>
            <a:ext cx="9601200" cy="1485900"/>
          </a:xfrm>
        </p:spPr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C371C-79CA-CE48-9E5B-B5C734BEF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700" y="1082246"/>
            <a:ext cx="9601200" cy="4693508"/>
          </a:xfrm>
        </p:spPr>
        <p:txBody>
          <a:bodyPr/>
          <a:lstStyle/>
          <a:p>
            <a:r>
              <a:rPr lang="en-US" dirty="0"/>
              <a:t>You can have a construction in an abstract class. In this case any sub class, concrete class, should call the constructor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DC0A6C-36DA-274E-97A6-BD350D9F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6" y="1949041"/>
            <a:ext cx="5792573" cy="2081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4BB9F-4041-F04C-A5B2-8797C8A7B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9" y="3744097"/>
            <a:ext cx="8209005" cy="311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65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43F5-25A1-5C4E-AD1B-0052EE65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4681"/>
            <a:ext cx="3523938" cy="672720"/>
          </a:xfrm>
        </p:spPr>
        <p:txBody>
          <a:bodyPr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79FD454-24C3-1C4D-A163-3BD4C9AFC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194179"/>
            <a:ext cx="10523688" cy="5020353"/>
          </a:xfrm>
        </p:spPr>
        <p:txBody>
          <a:bodyPr>
            <a:normAutofit/>
          </a:bodyPr>
          <a:lstStyle/>
          <a:p>
            <a:r>
              <a:rPr lang="en-GB" dirty="0"/>
              <a:t>Subclass: class which inherits methods and values from the superclass</a:t>
            </a:r>
          </a:p>
          <a:p>
            <a:r>
              <a:rPr lang="en-GB" dirty="0"/>
              <a:t>Superclass: the class from which the child class inherits all the methods and values</a:t>
            </a:r>
          </a:p>
          <a:p>
            <a:r>
              <a:rPr lang="en-GB" dirty="0"/>
              <a:t>“is-a” </a:t>
            </a:r>
            <a:r>
              <a:rPr lang="en-US" dirty="0"/>
              <a:t>relationship</a:t>
            </a:r>
            <a:r>
              <a:rPr lang="en-GB" dirty="0"/>
              <a:t>: gets implemented by inheritance</a:t>
            </a:r>
            <a:r>
              <a:rPr lang="en-US" dirty="0"/>
              <a:t> – means a class is part of the parent class (</a:t>
            </a:r>
            <a:r>
              <a:rPr lang="en-US" b="1" dirty="0"/>
              <a:t>Stock</a:t>
            </a:r>
            <a:r>
              <a:rPr lang="en-US" dirty="0"/>
              <a:t> is a </a:t>
            </a:r>
            <a:r>
              <a:rPr lang="en-US" b="1" dirty="0"/>
              <a:t>Bird</a:t>
            </a:r>
            <a:r>
              <a:rPr lang="en-US" dirty="0"/>
              <a:t>)</a:t>
            </a:r>
          </a:p>
          <a:p>
            <a:r>
              <a:rPr lang="en-US" dirty="0"/>
              <a:t>“has-a” relationship: class has a reference to another class. </a:t>
            </a:r>
          </a:p>
          <a:p>
            <a:r>
              <a:rPr lang="en-US" dirty="0"/>
              <a:t>Classes could have only </a:t>
            </a:r>
            <a:r>
              <a:rPr lang="en-US" b="1" dirty="0"/>
              <a:t>single</a:t>
            </a:r>
            <a:r>
              <a:rPr lang="en-US" dirty="0"/>
              <a:t> inheritance</a:t>
            </a:r>
          </a:p>
          <a:p>
            <a:r>
              <a:rPr lang="en-US" dirty="0"/>
              <a:t>Interfaces could have </a:t>
            </a:r>
            <a:r>
              <a:rPr lang="en-US" b="1" dirty="0"/>
              <a:t>multiple</a:t>
            </a:r>
            <a:r>
              <a:rPr lang="en-US" dirty="0"/>
              <a:t> inheritance</a:t>
            </a:r>
          </a:p>
          <a:p>
            <a:r>
              <a:rPr lang="en-US" dirty="0"/>
              <a:t>Multilevel inheritance: A extends B and C extends B</a:t>
            </a:r>
          </a:p>
        </p:txBody>
      </p:sp>
    </p:spTree>
    <p:extLst>
      <p:ext uri="{BB962C8B-B14F-4D97-AF65-F5344CB8AC3E}">
        <p14:creationId xmlns:p14="http://schemas.microsoft.com/office/powerpoint/2010/main" val="1737629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2134C-DA25-2B46-B2B0-3C7BF0C1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5BC2-07A8-4D4B-A9F6-782825BE0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super(…) key word is used to call a constructor of sub class </a:t>
            </a:r>
          </a:p>
          <a:p>
            <a:r>
              <a:rPr lang="en-US" dirty="0"/>
              <a:t>Always super() should be called first in the contractor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36268-B206-3540-850D-C8E4E3DE66D5}"/>
              </a:ext>
            </a:extLst>
          </p:cNvPr>
          <p:cNvSpPr txBox="1"/>
          <p:nvPr/>
        </p:nvSpPr>
        <p:spPr>
          <a:xfrm>
            <a:off x="1905000" y="2146300"/>
            <a:ext cx="7150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class Vehicle {</a:t>
            </a:r>
            <a:br>
              <a:rPr lang="en-US" dirty="0"/>
            </a:br>
            <a:r>
              <a:rPr lang="en-US" dirty="0"/>
              <a:t>	int doors;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Vehicle(int doors) {</a:t>
            </a:r>
          </a:p>
          <a:p>
            <a:r>
              <a:rPr lang="en-US" dirty="0"/>
              <a:t>		</a:t>
            </a:r>
            <a:r>
              <a:rPr lang="en-US" dirty="0" err="1"/>
              <a:t>this.doors</a:t>
            </a:r>
            <a:r>
              <a:rPr lang="en-US" dirty="0"/>
              <a:t> = doors;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public class Car extends Vehicle {</a:t>
            </a:r>
            <a:br>
              <a:rPr lang="en-US" dirty="0"/>
            </a:br>
            <a:r>
              <a:rPr lang="en-US" dirty="0"/>
              <a:t>	public Car() {</a:t>
            </a:r>
          </a:p>
          <a:p>
            <a:r>
              <a:rPr lang="en-US" dirty="0"/>
              <a:t>		super(0);</a:t>
            </a:r>
          </a:p>
          <a:p>
            <a:r>
              <a:rPr lang="en-US" dirty="0"/>
              <a:t>	}</a:t>
            </a:r>
            <a:br>
              <a:rPr lang="en-US" dirty="0"/>
            </a:br>
            <a:r>
              <a:rPr lang="en-US" dirty="0"/>
              <a:t>	public Car(int doors) {</a:t>
            </a:r>
          </a:p>
          <a:p>
            <a:r>
              <a:rPr lang="en-US" dirty="0"/>
              <a:t>		super(doors);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911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464B-56F9-3C4A-BAA7-ED60DF32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184F-E5DB-B143-A32A-8EFDB5B0D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class Vehicle {</a:t>
            </a:r>
            <a:br>
              <a:rPr lang="en-US" dirty="0"/>
            </a:br>
            <a:r>
              <a:rPr lang="en-US" dirty="0"/>
              <a:t>	int doors;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public Vehicle(int doors)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this.doors</a:t>
            </a:r>
            <a:r>
              <a:rPr lang="en-US" dirty="0"/>
              <a:t> = doors;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public class Car extends Vehicle {</a:t>
            </a:r>
            <a:br>
              <a:rPr lang="en-US" dirty="0"/>
            </a:br>
            <a:r>
              <a:rPr lang="en-US" dirty="0"/>
              <a:t>	public Car() {	} // Compilation error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013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A554-C4A1-E345-9852-C2F9DE4A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FF0D-CFAD-1C41-9434-E4DB43875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Constructing rules: </a:t>
            </a:r>
          </a:p>
          <a:p>
            <a:pPr lvl="1"/>
            <a:r>
              <a:rPr lang="en-US" dirty="0"/>
              <a:t>this(..) should be first if there is no super() call, if there is a call to a constructor in super class – then call super() comes first</a:t>
            </a:r>
          </a:p>
          <a:p>
            <a:pPr lvl="1"/>
            <a:r>
              <a:rPr lang="en-US" dirty="0"/>
              <a:t>If no super(). Is used java will call the no-</a:t>
            </a:r>
            <a:r>
              <a:rPr lang="en-US" dirty="0" err="1"/>
              <a:t>arg</a:t>
            </a:r>
            <a:r>
              <a:rPr lang="en-US" dirty="0"/>
              <a:t> super class constructor</a:t>
            </a:r>
          </a:p>
          <a:p>
            <a:pPr lvl="1"/>
            <a:r>
              <a:rPr lang="en-US" dirty="0"/>
              <a:t>If parent class does not no-</a:t>
            </a:r>
            <a:r>
              <a:rPr lang="en-US" dirty="0" err="1"/>
              <a:t>arg</a:t>
            </a:r>
            <a:r>
              <a:rPr lang="en-US" dirty="0"/>
              <a:t> constructor and the child class do not call any constructor, then compilation error will occur </a:t>
            </a:r>
          </a:p>
          <a:p>
            <a:pPr lvl="1"/>
            <a:r>
              <a:rPr lang="en-US" dirty="0"/>
              <a:t>If parent does not have no-</a:t>
            </a:r>
            <a:r>
              <a:rPr lang="en-US" dirty="0" err="1"/>
              <a:t>arg</a:t>
            </a:r>
            <a:r>
              <a:rPr lang="en-US" dirty="0"/>
              <a:t> constructor, </a:t>
            </a:r>
            <a:r>
              <a:rPr lang="en-US" dirty="0" err="1"/>
              <a:t>thenthe</a:t>
            </a:r>
            <a:r>
              <a:rPr lang="en-US" dirty="0"/>
              <a:t> child class should call explicitly the constructor of the parent class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93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41F6-4A4E-B742-B133-9984EB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vs abstract class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422CA5-2B43-B04F-B50F-F873C5423C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19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199">
                  <a:extLst>
                    <a:ext uri="{9D8B030D-6E8A-4147-A177-3AD203B41FA5}">
                      <a16:colId xmlns:a16="http://schemas.microsoft.com/office/drawing/2014/main" val="1736866728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25251008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165758109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3127198747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4004156496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467500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Members accessibility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7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abstract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Variables are by default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static and final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Extends only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members are public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4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Abstract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Abstract and non abstract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contain non-final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have final, non final, static and non 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Extends interfaces and another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Could have private protected, public and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 … members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152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158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DAB7-D2FA-9940-BA26-4C37AF5D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DDCAD-0AD0-0B4F-81FD-E2DCEAA3C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-&gt; java_inheritance_abstract_demos_6 -&gt; inheritance</a:t>
            </a:r>
          </a:p>
        </p:txBody>
      </p:sp>
    </p:spTree>
    <p:extLst>
      <p:ext uri="{BB962C8B-B14F-4D97-AF65-F5344CB8AC3E}">
        <p14:creationId xmlns:p14="http://schemas.microsoft.com/office/powerpoint/2010/main" val="2242775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B3B5-5B41-B24F-90D9-5104AF12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</p:spPr>
        <p:txBody>
          <a:bodyPr anchor="ctr">
            <a:normAutofit/>
          </a:bodyPr>
          <a:lstStyle/>
          <a:p>
            <a:r>
              <a:rPr lang="en-US" dirty="0"/>
              <a:t>Overriding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3F8EB-158E-7449-AE62-5B3AD44FB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45428"/>
            <a:ext cx="5181600" cy="4910647"/>
          </a:xfrm>
        </p:spPr>
        <p:txBody>
          <a:bodyPr>
            <a:normAutofit/>
          </a:bodyPr>
          <a:lstStyle/>
          <a:p>
            <a:r>
              <a:rPr lang="en-US" dirty="0"/>
              <a:t>A method in the parent class with same signature and return type</a:t>
            </a:r>
          </a:p>
          <a:p>
            <a:pPr lvl="1"/>
            <a:r>
              <a:rPr lang="en-US" sz="2400" dirty="0"/>
              <a:t>Same list of the arguments 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GB" sz="2400" dirty="0"/>
              <a:t>Return type should be the same or a subtype of the return type declared in the original </a:t>
            </a:r>
            <a:r>
              <a:rPr lang="en-GB" sz="2400" b="1" dirty="0"/>
              <a:t>overridden method</a:t>
            </a:r>
            <a:r>
              <a:rPr lang="en-GB" sz="2400" dirty="0"/>
              <a:t> in the super class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04C83F2-96FB-2D4E-A62C-42CF08798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69" y="945428"/>
            <a:ext cx="4272262" cy="4910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399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FE57-4210-4543-93B0-54C9F507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0D46-7BC6-C748-8732-A8A6AEE514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access level cannot be more restrictive than the overridden method’s access level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access level can be same or wider than the overridden method’s access level 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6A06F37-BD70-9B49-B0EE-EBB35BDC3C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74701"/>
            <a:ext cx="4165600" cy="30861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EB3130-A325-5547-8415-630F998D40F4}"/>
              </a:ext>
            </a:extLst>
          </p:cNvPr>
          <p:cNvSpPr txBox="1"/>
          <p:nvPr/>
        </p:nvSpPr>
        <p:spPr>
          <a:xfrm>
            <a:off x="1981200" y="250567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parent class we do have public, so it can not be protected or private or package in child class </a:t>
            </a:r>
          </a:p>
        </p:txBody>
      </p:sp>
    </p:spTree>
    <p:extLst>
      <p:ext uri="{BB962C8B-B14F-4D97-AF65-F5344CB8AC3E}">
        <p14:creationId xmlns:p14="http://schemas.microsoft.com/office/powerpoint/2010/main" val="226439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E21D-A520-5244-A451-0D85DCCC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9482E-0169-3344-AD5C-A32846C5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reference type </a:t>
            </a:r>
          </a:p>
          <a:p>
            <a:r>
              <a:rPr lang="en-GB" dirty="0"/>
              <a:t>All methods declared in an interface are by default abstract (only method signature, no body)</a:t>
            </a:r>
          </a:p>
          <a:p>
            <a:r>
              <a:rPr lang="en-GB" dirty="0"/>
              <a:t>Could have variables which are static, public and final by default </a:t>
            </a:r>
          </a:p>
          <a:p>
            <a:r>
              <a:rPr lang="en-GB" dirty="0"/>
              <a:t>Interfaces cannot be instantiated directly </a:t>
            </a:r>
          </a:p>
          <a:p>
            <a:r>
              <a:rPr lang="en-GB" dirty="0"/>
              <a:t>Syntax - declare interface via the key word </a:t>
            </a:r>
            <a:r>
              <a:rPr lang="en-GB" dirty="0">
                <a:solidFill>
                  <a:srgbClr val="FF0000"/>
                </a:solidFill>
              </a:rPr>
              <a:t>interface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/>
              <a:t> </a:t>
            </a:r>
            <a:r>
              <a:rPr lang="en-US" dirty="0" err="1"/>
              <a:t>MyInterfaceName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 public void </a:t>
            </a:r>
            <a:r>
              <a:rPr lang="en-US" dirty="0" err="1"/>
              <a:t>myMethodInInterface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 // .. any more methods </a:t>
            </a:r>
            <a:br>
              <a:rPr lang="en-US" dirty="0"/>
            </a:br>
            <a:r>
              <a:rPr lang="en-US" dirty="0"/>
              <a:t>}</a:t>
            </a:r>
            <a:endParaRPr lang="en-GB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45458E-E068-B54E-8C67-37FD79CA8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991" y="4244009"/>
            <a:ext cx="3049298" cy="100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95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2B73-0B47-9B48-883E-5333B8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BC700-E774-F841-8956-D0ECB5D5F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3900" y="818428"/>
            <a:ext cx="10033000" cy="4910647"/>
          </a:xfrm>
        </p:spPr>
        <p:txBody>
          <a:bodyPr>
            <a:normAutofit/>
          </a:bodyPr>
          <a:lstStyle/>
          <a:p>
            <a:r>
              <a:rPr lang="en-GB" dirty="0"/>
              <a:t>A method declared final cannot be overridden</a:t>
            </a:r>
          </a:p>
          <a:p>
            <a:endParaRPr lang="en-GB" dirty="0"/>
          </a:p>
          <a:p>
            <a:r>
              <a:rPr lang="en-GB" dirty="0"/>
              <a:t>Static cannot be overridden – why?</a:t>
            </a:r>
          </a:p>
          <a:p>
            <a:endParaRPr lang="en-GB" dirty="0"/>
          </a:p>
          <a:p>
            <a:r>
              <a:rPr lang="en-GB" dirty="0"/>
              <a:t>A method in a child class may not throw a checked exception that is new or broader than the class of any exception thrown in the parent class 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B96AEB4-07C8-C547-B71A-54299DB96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29000"/>
            <a:ext cx="6654800" cy="336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2C3EB-CD6F-BD4E-A60C-6DA18EE522CC}"/>
              </a:ext>
            </a:extLst>
          </p:cNvPr>
          <p:cNvSpPr txBox="1"/>
          <p:nvPr/>
        </p:nvSpPr>
        <p:spPr>
          <a:xfrm>
            <a:off x="927100" y="5387337"/>
            <a:ext cx="118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– Exception is wider!</a:t>
            </a:r>
          </a:p>
        </p:txBody>
      </p:sp>
    </p:spTree>
    <p:extLst>
      <p:ext uri="{BB962C8B-B14F-4D97-AF65-F5344CB8AC3E}">
        <p14:creationId xmlns:p14="http://schemas.microsoft.com/office/powerpoint/2010/main" val="4177006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8D72-A5D4-BE4F-A483-DD92DD86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9831-F7E9-FF4F-9123-D5E85C20E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45428"/>
            <a:ext cx="10617200" cy="4910647"/>
          </a:xfrm>
        </p:spPr>
        <p:txBody>
          <a:bodyPr/>
          <a:lstStyle/>
          <a:p>
            <a:r>
              <a:rPr lang="en-GB" dirty="0"/>
              <a:t>If a method can not be inherited, then it can not be overridden </a:t>
            </a:r>
          </a:p>
          <a:p>
            <a:pPr lvl="1"/>
            <a:r>
              <a:rPr lang="en-GB" dirty="0"/>
              <a:t>A subclass within the same package as the instance’s superclass can override any superclass method that is not declared private or final – means public, protected or default package level 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A subclass in a different package can only override the non-final methods declared public or protected</a:t>
            </a:r>
          </a:p>
          <a:p>
            <a:r>
              <a:rPr lang="en-US" dirty="0"/>
              <a:t>You cannot declare a method in child with same signature with a static method in parent class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A00CE91-1544-E340-911A-B5DDEFF99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3695700"/>
            <a:ext cx="4533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82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63A9-B20A-404A-8F05-DD3D9B22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vs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F6851-C0FD-7542-87A1-16B820CF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58901"/>
            <a:ext cx="10287000" cy="4508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Overriding:</a:t>
            </a:r>
          </a:p>
          <a:p>
            <a:pPr lvl="1"/>
            <a:r>
              <a:rPr lang="en-US" dirty="0"/>
              <a:t>Redefining the parent method in the child class </a:t>
            </a:r>
          </a:p>
          <a:p>
            <a:pPr lvl="1"/>
            <a:r>
              <a:rPr lang="en-US" dirty="0"/>
              <a:t>The name of the method is same</a:t>
            </a:r>
          </a:p>
          <a:p>
            <a:pPr lvl="1"/>
            <a:r>
              <a:rPr lang="en-US" dirty="0"/>
              <a:t>The child method has same arguments</a:t>
            </a:r>
          </a:p>
          <a:p>
            <a:pPr lvl="1"/>
            <a:r>
              <a:rPr lang="en-US" dirty="0"/>
              <a:t>Has same or a sub class of return type of the parent class method</a:t>
            </a:r>
          </a:p>
          <a:p>
            <a:pPr lvl="1"/>
            <a:r>
              <a:rPr lang="en-US" dirty="0"/>
              <a:t>It must not have a more restrictive access modifier</a:t>
            </a:r>
          </a:p>
          <a:p>
            <a:pPr lvl="1"/>
            <a:r>
              <a:rPr lang="en-US" dirty="0"/>
              <a:t>It must not throw new or broader checked exceptions</a:t>
            </a:r>
          </a:p>
          <a:p>
            <a:pPr lvl="1"/>
            <a:r>
              <a:rPr lang="en-US" dirty="0"/>
              <a:t>Runtime polymorphism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Overloading:</a:t>
            </a:r>
          </a:p>
          <a:p>
            <a:pPr lvl="1"/>
            <a:r>
              <a:rPr lang="en-US" dirty="0"/>
              <a:t>Redefining same method </a:t>
            </a:r>
          </a:p>
          <a:p>
            <a:pPr lvl="1"/>
            <a:r>
              <a:rPr lang="en-US" dirty="0"/>
              <a:t>On same class or sub class</a:t>
            </a:r>
          </a:p>
          <a:p>
            <a:pPr lvl="1"/>
            <a:r>
              <a:rPr lang="en-US" dirty="0"/>
              <a:t>Both must have same method name</a:t>
            </a:r>
          </a:p>
          <a:p>
            <a:pPr lvl="1"/>
            <a:r>
              <a:rPr lang="en-US" dirty="0"/>
              <a:t>Both must have different arguments lists </a:t>
            </a:r>
          </a:p>
        </p:txBody>
      </p:sp>
    </p:spTree>
    <p:extLst>
      <p:ext uri="{BB962C8B-B14F-4D97-AF65-F5344CB8AC3E}">
        <p14:creationId xmlns:p14="http://schemas.microsoft.com/office/powerpoint/2010/main" val="2750186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2149-29FC-BD48-8B67-F5021E74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08FC-0472-B84B-AE2F-2030D683E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from life:</a:t>
            </a:r>
          </a:p>
          <a:p>
            <a:pPr lvl="1"/>
            <a:r>
              <a:rPr lang="en-US" dirty="0"/>
              <a:t>A man can be many this at same time, depending on the context – a father, a husband, an employee</a:t>
            </a:r>
          </a:p>
          <a:p>
            <a:pPr lvl="1"/>
            <a:r>
              <a:rPr lang="en-US" dirty="0"/>
              <a:t>Same person, different behavioral in different situations</a:t>
            </a:r>
          </a:p>
          <a:p>
            <a:pPr lvl="1"/>
            <a:r>
              <a:rPr lang="en-US" dirty="0"/>
              <a:t>This is called polymorphism: perform single actions in different ways </a:t>
            </a:r>
          </a:p>
          <a:p>
            <a:pPr lvl="1"/>
            <a:r>
              <a:rPr lang="en-US" dirty="0"/>
              <a:t>Ability of an object to take on many forms: e.g. a parent class reference point to a child subclass object</a:t>
            </a:r>
          </a:p>
          <a:p>
            <a:r>
              <a:rPr lang="en-US" b="1" dirty="0"/>
              <a:t>Compiled type polymorphism</a:t>
            </a:r>
            <a:r>
              <a:rPr lang="en-US" dirty="0"/>
              <a:t>: achieved by overloading of a method</a:t>
            </a:r>
          </a:p>
          <a:p>
            <a:r>
              <a:rPr lang="en-US" b="1" dirty="0"/>
              <a:t>Runtime or dynamic polymorphism</a:t>
            </a:r>
            <a:r>
              <a:rPr lang="en-US" dirty="0"/>
              <a:t>: achieved by overriding of a method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A1E97-0EF5-C448-A62B-BDE839070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DC4914E0-7F72-D742-A030-D04699AC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-&gt; java_inheritance_abstract_demos_6 -&gt; Polymorphism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67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F50-C7E7-504B-A424-67D5C763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3C574-3BF8-A84D-9196-726F2D0E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Introduced at java 8 </a:t>
            </a:r>
          </a:p>
          <a:p>
            <a:r>
              <a:rPr lang="en-GB" dirty="0"/>
              <a:t>Facilitates functional programming, and simplifies the development a lot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GB" dirty="0"/>
              <a:t>parameter -&gt; expression body </a:t>
            </a:r>
            <a:r>
              <a:rPr lang="en-US" dirty="0"/>
              <a:t> </a:t>
            </a:r>
          </a:p>
          <a:p>
            <a:r>
              <a:rPr lang="en-US" dirty="0"/>
              <a:t>Characteristics</a:t>
            </a:r>
          </a:p>
          <a:p>
            <a:pPr lvl="1"/>
            <a:r>
              <a:rPr lang="en-GB" b="1" dirty="0"/>
              <a:t>Optional type declaration</a:t>
            </a:r>
            <a:r>
              <a:rPr lang="en-GB" dirty="0"/>
              <a:t> − No need to declare the type of a parameter. The compiler can inference the same from the value of the parameter.</a:t>
            </a:r>
          </a:p>
          <a:p>
            <a:pPr lvl="1"/>
            <a:r>
              <a:rPr lang="en-GB" b="1" dirty="0"/>
              <a:t>Optional parenthesis around parameter</a:t>
            </a:r>
            <a:r>
              <a:rPr lang="en-GB" dirty="0"/>
              <a:t> − No need to declare a single parameter in parenthesis. For multiple parameters, parentheses are required.</a:t>
            </a:r>
          </a:p>
          <a:p>
            <a:pPr lvl="1"/>
            <a:r>
              <a:rPr lang="en-GB" b="1" dirty="0"/>
              <a:t>Optional curly braces</a:t>
            </a:r>
            <a:r>
              <a:rPr lang="en-GB" dirty="0"/>
              <a:t> − No need to use curly braces in expression body if the body contains a single statement.</a:t>
            </a:r>
          </a:p>
          <a:p>
            <a:pPr lvl="1"/>
            <a:r>
              <a:rPr lang="en-GB" b="1" dirty="0"/>
              <a:t>Optional return keyword</a:t>
            </a:r>
            <a:r>
              <a:rPr lang="en-GB" dirty="0"/>
              <a:t> − The compiler automatically returns the value if the body has a single expression to return the value. Curly braces are required to indicate that expression returns a value.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47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B4FF-FB3E-BD44-9138-C7B0EE9C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825F199-229C-4D40-91A1-07F9CF275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931" y="1364616"/>
            <a:ext cx="6449734" cy="5110446"/>
          </a:xfrm>
        </p:spPr>
      </p:pic>
    </p:spTree>
    <p:extLst>
      <p:ext uri="{BB962C8B-B14F-4D97-AF65-F5344CB8AC3E}">
        <p14:creationId xmlns:p14="http://schemas.microsoft.com/office/powerpoint/2010/main" val="3500221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9EA8-9EED-634C-85AF-BBFDE965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E6B5C-D0C1-1440-A42E-8B51FDAC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79372"/>
            <a:ext cx="9601200" cy="3581400"/>
          </a:xfrm>
        </p:spPr>
        <p:txBody>
          <a:bodyPr/>
          <a:lstStyle/>
          <a:p>
            <a:r>
              <a:rPr lang="en-US" dirty="0"/>
              <a:t>In. java 8 you can simplify the single method interface implementation via </a:t>
            </a:r>
            <a:r>
              <a:rPr lang="en-GB" dirty="0"/>
              <a:t>anonymous</a:t>
            </a:r>
            <a:r>
              <a:rPr lang="en-US" dirty="0"/>
              <a:t> implementation: 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AE54C0B-65B8-1F4D-BA1D-05E0031B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81" y="2971799"/>
            <a:ext cx="8534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00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B25F-4FE1-FC45-8237-821EF394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C353-309C-4B47-94A1-D64C99708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Demos -&gt; </a:t>
            </a:r>
            <a:r>
              <a:rPr lang="en-US" dirty="0" err="1"/>
              <a:t>lamdaexpressions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24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6131-03F5-9A43-B7FB-425C7C2F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Fatcs</a:t>
            </a:r>
            <a:r>
              <a:rPr lang="en-US" dirty="0"/>
              <a:t>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B61F7-E120-5A4B-9B30-B0590DC00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 interface can </a:t>
            </a:r>
            <a:r>
              <a:rPr lang="en-GB" dirty="0">
                <a:solidFill>
                  <a:srgbClr val="FF0000"/>
                </a:solidFill>
              </a:rPr>
              <a:t>extends one or many </a:t>
            </a:r>
            <a:r>
              <a:rPr lang="en-GB" dirty="0"/>
              <a:t>interfaces</a:t>
            </a:r>
          </a:p>
          <a:p>
            <a:r>
              <a:rPr lang="en-GB" dirty="0"/>
              <a:t>All classes extends by default Object it it’s methods </a:t>
            </a:r>
          </a:p>
          <a:p>
            <a:r>
              <a:rPr lang="en-GB" dirty="0"/>
              <a:t>Superclass can be only one! </a:t>
            </a:r>
          </a:p>
          <a:p>
            <a:r>
              <a:rPr lang="en-GB" dirty="0"/>
              <a:t>Inheriting Constructors: A subclass inherits all the members (fields, methods, and nested classes) from its superclass. Constructor of the superclass can be invoked from the subclass</a:t>
            </a:r>
          </a:p>
          <a:p>
            <a:pPr lvl="1"/>
            <a:r>
              <a:rPr lang="en-GB" dirty="0"/>
              <a:t>Use key word for calling super class constructor is </a:t>
            </a:r>
            <a:r>
              <a:rPr lang="en-GB" b="1" dirty="0"/>
              <a:t>super</a:t>
            </a:r>
          </a:p>
          <a:p>
            <a:pPr lvl="1"/>
            <a:r>
              <a:rPr lang="en-US" dirty="0"/>
              <a:t>Default call to the super constructor is for no </a:t>
            </a:r>
            <a:r>
              <a:rPr lang="en-US" dirty="0" err="1"/>
              <a:t>args</a:t>
            </a:r>
            <a:r>
              <a:rPr lang="en-US" dirty="0"/>
              <a:t> </a:t>
            </a:r>
          </a:p>
          <a:p>
            <a:pPr marL="530352" lvl="1" indent="0">
              <a:buNone/>
            </a:pPr>
            <a:r>
              <a:rPr lang="en-US" dirty="0"/>
              <a:t>constructor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5F8C5ED-F8AA-9442-895D-D930A61F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987" y="4234077"/>
            <a:ext cx="3378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74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AB76-979E-AC46-BF36-6C7FED57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22B2-FE9B-524E-A70C-8992DA09D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Interface is not required to have any method</a:t>
            </a:r>
          </a:p>
          <a:p>
            <a:r>
              <a:rPr lang="en-GB" dirty="0"/>
              <a:t>Interface can not be final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C6DA6C-9AAC-194A-A475-7AB28C819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851150"/>
            <a:ext cx="35052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E81EC-2D51-0D40-BA06-4D6652E9A656}"/>
              </a:ext>
            </a:extLst>
          </p:cNvPr>
          <p:cNvSpPr txBox="1"/>
          <p:nvPr/>
        </p:nvSpPr>
        <p:spPr>
          <a:xfrm>
            <a:off x="7086600" y="2851150"/>
            <a:ext cx="447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Compilation error  - we cant make interface final</a:t>
            </a:r>
          </a:p>
        </p:txBody>
      </p:sp>
    </p:spTree>
    <p:extLst>
      <p:ext uri="{BB962C8B-B14F-4D97-AF65-F5344CB8AC3E}">
        <p14:creationId xmlns:p14="http://schemas.microsoft.com/office/powerpoint/2010/main" val="1718787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8EC5-7E02-3547-ADA4-DA3EC471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Fatcs</a:t>
            </a:r>
            <a:r>
              <a:rPr lang="en-US" dirty="0"/>
              <a:t>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63221-3223-B747-89BA-FB7F26928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Calling of super constructor from child class where we do not have default non-</a:t>
            </a:r>
            <a:r>
              <a:rPr lang="en-US" dirty="0" err="1"/>
              <a:t>arg</a:t>
            </a:r>
            <a:r>
              <a:rPr lang="en-US" dirty="0"/>
              <a:t> constructor is a must, otherwise compilation error will occur</a:t>
            </a:r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3A5F62-A899-0F48-9B86-70FD9042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41" y="3347003"/>
            <a:ext cx="3644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79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B9CF-1D95-904C-A7EC-0C7FA9E0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Fatcs</a:t>
            </a:r>
            <a:r>
              <a:rPr lang="en-US" dirty="0"/>
              <a:t>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6CE1-1114-3240-8609-E9A0627B1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Super methods with same name are called via </a:t>
            </a:r>
            <a:r>
              <a:rPr lang="en-GB" b="1" i="1" dirty="0"/>
              <a:t>super</a:t>
            </a:r>
            <a:r>
              <a:rPr lang="en-GB" dirty="0"/>
              <a:t> key word again </a:t>
            </a:r>
            <a:endParaRPr lang="en-US" dirty="0"/>
          </a:p>
          <a:p>
            <a:r>
              <a:rPr lang="en-US" dirty="0"/>
              <a:t>Polymorphism could be achieved via assigning child based instances to a parent instance, so that at runtime we can change the behavioral of the members</a:t>
            </a:r>
          </a:p>
          <a:p>
            <a:r>
              <a:rPr lang="en-GB" dirty="0"/>
              <a:t>We can write a new static method in the subclass that has the same signature as the one in the superclass, thus hiding it</a:t>
            </a:r>
          </a:p>
          <a:p>
            <a:r>
              <a:rPr lang="en-GB" dirty="0"/>
              <a:t>The inherited fields can be used directly, just like any other field</a:t>
            </a:r>
          </a:p>
          <a:p>
            <a:r>
              <a:rPr lang="en-GB" dirty="0"/>
              <a:t>You can have method with same class name </a:t>
            </a:r>
          </a:p>
          <a:p>
            <a:pPr lvl="1"/>
            <a:r>
              <a:rPr lang="en-GB" dirty="0"/>
              <a:t>public void Student(String name) is a method, not constructor!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8635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A24A-12DB-AA4E-B20D-1EB2F2AA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Fatcs</a:t>
            </a:r>
            <a:r>
              <a:rPr lang="en-US" dirty="0"/>
              <a:t>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C47A2-5E3B-554B-8753-23B39F9DC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inheritance could be achieved via interfaces</a:t>
            </a:r>
          </a:p>
          <a:p>
            <a:r>
              <a:rPr lang="en-US" dirty="0"/>
              <a:t>By default all methods in interfaces are public </a:t>
            </a:r>
          </a:p>
          <a:p>
            <a:r>
              <a:rPr lang="en-US" dirty="0"/>
              <a:t>By default all fields in interfaces are static, public and final</a:t>
            </a:r>
          </a:p>
          <a:p>
            <a:r>
              <a:rPr lang="en-GB" dirty="0"/>
              <a:t>The access modifier of an overriding or hiding method must provide at least as much access as the overridden or hidden method, or a compile-time error occurs.</a:t>
            </a:r>
          </a:p>
          <a:p>
            <a:pPr lvl="1"/>
            <a:r>
              <a:rPr lang="en-GB" dirty="0"/>
              <a:t>public class Human {</a:t>
            </a:r>
          </a:p>
          <a:p>
            <a:pPr marL="987552" lvl="2" indent="0">
              <a:buNone/>
            </a:pPr>
            <a:r>
              <a:rPr lang="en-GB" dirty="0"/>
              <a:t>   public void print() {}</a:t>
            </a:r>
          </a:p>
          <a:p>
            <a:pPr lvl="1"/>
            <a:r>
              <a:rPr lang="en-GB" dirty="0"/>
              <a:t>}</a:t>
            </a:r>
          </a:p>
          <a:p>
            <a:pPr lvl="1"/>
            <a:r>
              <a:rPr lang="en-GB" dirty="0"/>
              <a:t>public class Student extends Human {</a:t>
            </a:r>
          </a:p>
          <a:p>
            <a:pPr marL="987552" lvl="2" indent="0">
              <a:buNone/>
            </a:pPr>
            <a:r>
              <a:rPr lang="en-GB" dirty="0"/>
              <a:t>   </a:t>
            </a:r>
            <a:r>
              <a:rPr lang="en-GB" dirty="0">
                <a:solidFill>
                  <a:srgbClr val="FF0000"/>
                </a:solidFill>
              </a:rPr>
              <a:t>protected void print() {} // compile error </a:t>
            </a:r>
          </a:p>
          <a:p>
            <a:pPr lvl="1"/>
            <a:r>
              <a:rPr lang="en-GB" dirty="0"/>
              <a:t>}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01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3EA1-B847-304D-B9D3-2081B865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Fatcs</a:t>
            </a:r>
            <a:r>
              <a:rPr lang="en-US" dirty="0"/>
              <a:t>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2FD6-86E1-9A49-A78B-E5654A3A2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Flow of initialization and calls </a:t>
            </a:r>
          </a:p>
          <a:p>
            <a:pPr lvl="1"/>
            <a:r>
              <a:rPr lang="en-GB" dirty="0"/>
              <a:t>Static </a:t>
            </a:r>
            <a:r>
              <a:rPr lang="en-GB" i="1" dirty="0"/>
              <a:t>blocks* </a:t>
            </a:r>
            <a:r>
              <a:rPr lang="en-GB" dirty="0"/>
              <a:t>of the superclass</a:t>
            </a:r>
          </a:p>
          <a:p>
            <a:pPr lvl="1"/>
            <a:r>
              <a:rPr lang="en-GB" dirty="0"/>
              <a:t>Static </a:t>
            </a:r>
            <a:r>
              <a:rPr lang="en-GB" i="1" dirty="0"/>
              <a:t>blocks* </a:t>
            </a:r>
            <a:r>
              <a:rPr lang="en-GB" dirty="0"/>
              <a:t>of the class</a:t>
            </a:r>
          </a:p>
          <a:p>
            <a:pPr lvl="1"/>
            <a:r>
              <a:rPr lang="en-GB" dirty="0"/>
              <a:t>Non-static </a:t>
            </a:r>
            <a:r>
              <a:rPr lang="en-GB" i="1" dirty="0"/>
              <a:t>blocks* </a:t>
            </a:r>
            <a:r>
              <a:rPr lang="en-GB" dirty="0"/>
              <a:t>of the superclass</a:t>
            </a:r>
          </a:p>
          <a:p>
            <a:pPr lvl="1"/>
            <a:r>
              <a:rPr lang="en-GB" dirty="0"/>
              <a:t>Constructor of the superclass</a:t>
            </a:r>
          </a:p>
          <a:p>
            <a:pPr lvl="1"/>
            <a:r>
              <a:rPr lang="en-GB" dirty="0"/>
              <a:t>Non-static </a:t>
            </a:r>
            <a:r>
              <a:rPr lang="en-GB" i="1" dirty="0"/>
              <a:t>blocks* </a:t>
            </a:r>
            <a:r>
              <a:rPr lang="en-GB" dirty="0"/>
              <a:t>of the class</a:t>
            </a:r>
          </a:p>
          <a:p>
            <a:pPr lvl="1"/>
            <a:r>
              <a:rPr lang="en-GB" dirty="0"/>
              <a:t>Constructor of the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875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71E0-DF49-A940-90E9-A182E19B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Fatcs</a:t>
            </a:r>
            <a:r>
              <a:rPr lang="en-US" dirty="0"/>
              <a:t>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B6FC-35F8-6049-8D3E-E01C119A5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write code where you do extends other classes </a:t>
            </a:r>
          </a:p>
          <a:p>
            <a:pPr lvl="1"/>
            <a:r>
              <a:rPr lang="en-US" dirty="0"/>
              <a:t>Java class extends all public and protected variables and methods </a:t>
            </a:r>
          </a:p>
          <a:p>
            <a:pPr lvl="1"/>
            <a:r>
              <a:rPr lang="en-US" dirty="0"/>
              <a:t>The first line of every constructor is to call another constructor in the same class via this() or the constructor of super class via super() </a:t>
            </a:r>
          </a:p>
          <a:p>
            <a:pPr lvl="1"/>
            <a:r>
              <a:rPr lang="en-US" dirty="0"/>
              <a:t>Parent methods and variables can be accessed using the </a:t>
            </a:r>
            <a:r>
              <a:rPr lang="en-US"/>
              <a:t>key word </a:t>
            </a:r>
            <a:r>
              <a:rPr lang="en-US" dirty="0"/>
              <a:t>super </a:t>
            </a:r>
          </a:p>
          <a:p>
            <a:pPr lvl="1"/>
            <a:r>
              <a:rPr lang="en-US" dirty="0"/>
              <a:t>All classes in java directly extends </a:t>
            </a:r>
            <a:r>
              <a:rPr lang="en-US" dirty="0" err="1"/>
              <a:t>java.lanf.Object</a:t>
            </a:r>
            <a:r>
              <a:rPr lang="en-US" dirty="0"/>
              <a:t> or via superclass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Knowing overriding</a:t>
            </a:r>
          </a:p>
          <a:p>
            <a:pPr lvl="1"/>
            <a:r>
              <a:rPr lang="en-US" dirty="0"/>
              <a:t>Method should have same signature </a:t>
            </a:r>
          </a:p>
          <a:p>
            <a:pPr lvl="1"/>
            <a:r>
              <a:rPr lang="en-US" dirty="0"/>
              <a:t>Be at least as accessible as the parent method </a:t>
            </a:r>
          </a:p>
          <a:p>
            <a:pPr lvl="1"/>
            <a:r>
              <a:rPr lang="en-US" dirty="0"/>
              <a:t>Must not declare any new or broader exceptions </a:t>
            </a:r>
          </a:p>
          <a:p>
            <a:pPr lvl="1"/>
            <a:r>
              <a:rPr lang="en-US" dirty="0"/>
              <a:t>Must use same or subtype for the return </a:t>
            </a:r>
          </a:p>
        </p:txBody>
      </p:sp>
    </p:spTree>
    <p:extLst>
      <p:ext uri="{BB962C8B-B14F-4D97-AF65-F5344CB8AC3E}">
        <p14:creationId xmlns:p14="http://schemas.microsoft.com/office/powerpoint/2010/main" val="4164888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61A6-0FCC-8B49-B117-E4FA629B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Fatcs</a:t>
            </a:r>
            <a:r>
              <a:rPr lang="en-US" dirty="0"/>
              <a:t>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7DF97-18B6-5748-8F48-D565A45C2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about overriding vs overloading - same signature for both but different input parameters when we do have overloading </a:t>
            </a:r>
          </a:p>
          <a:p>
            <a:r>
              <a:rPr lang="en-GB" dirty="0"/>
              <a:t>Abstract classes cannot be instantiated and require a concrete subclass to be accessed</a:t>
            </a:r>
          </a:p>
          <a:p>
            <a:r>
              <a:rPr lang="en-GB" dirty="0"/>
              <a:t>Abstract classes can include any number, including zero, of abstract and nonabstract methods </a:t>
            </a:r>
          </a:p>
          <a:p>
            <a:r>
              <a:rPr lang="en-GB" dirty="0"/>
              <a:t>The first concrete subclass of an abstract class must implement all the inherited methods </a:t>
            </a:r>
          </a:p>
          <a:p>
            <a:r>
              <a:rPr lang="en-GB" dirty="0"/>
              <a:t>Abstract classes and methods may not be marked as </a:t>
            </a:r>
            <a:r>
              <a:rPr lang="en-GB" b="1" dirty="0"/>
              <a:t>final</a:t>
            </a:r>
            <a:r>
              <a:rPr lang="en-GB" dirty="0"/>
              <a:t> or </a:t>
            </a:r>
            <a:r>
              <a:rPr lang="en-GB" b="1" dirty="0"/>
              <a:t>private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52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1F8D-9A05-374D-9576-9B2CCCB9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Fatcs</a:t>
            </a:r>
            <a:r>
              <a:rPr lang="en-US" dirty="0"/>
              <a:t>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87648-DC41-954C-85FE-952D7416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able to write default methods in interfaces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Understand polymorphs</a:t>
            </a:r>
          </a:p>
          <a:p>
            <a:pPr lvl="1"/>
            <a:r>
              <a:rPr lang="en-GB" dirty="0"/>
              <a:t>An object in Java may take on a variety of forms, in part depending on the reference used to access the object </a:t>
            </a:r>
          </a:p>
          <a:p>
            <a:pPr lvl="1"/>
            <a:r>
              <a:rPr lang="en-GB" dirty="0"/>
              <a:t>It is common to rely on polymorphic parameter (the ability of methods to be automatically passed as a superclass or interface reference) when creating method definitions 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35A517-FEA7-5B49-BD22-DD93C618F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593850"/>
            <a:ext cx="4978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7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5605-71AA-E644-8ED8-0F7AE8D2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Fatcs</a:t>
            </a:r>
            <a:r>
              <a:rPr lang="en-US" dirty="0"/>
              <a:t>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0A5E-452B-6445-BBAA-15D6A83D7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casting </a:t>
            </a:r>
          </a:p>
          <a:p>
            <a:pPr lvl="1"/>
            <a:r>
              <a:rPr lang="en-US" dirty="0"/>
              <a:t>An instance could be cast to a superclass or interface without explicit casting </a:t>
            </a:r>
          </a:p>
          <a:p>
            <a:pPr lvl="1"/>
            <a:r>
              <a:rPr lang="en-US" dirty="0"/>
              <a:t>An explicit cast is required if the reference is being narrowed to a subclass of the object </a:t>
            </a:r>
          </a:p>
          <a:p>
            <a:pPr lvl="1"/>
            <a:r>
              <a:rPr lang="en-US" dirty="0"/>
              <a:t>Not related references casting is not allowed java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372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8490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13230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AAB0-0C53-884C-9308-B55D841F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C016-8327-B94A-87EF-D90678F6B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9713"/>
            <a:ext cx="9601200" cy="41876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Interfaces and classes </a:t>
            </a:r>
          </a:p>
          <a:p>
            <a:pPr lvl="1"/>
            <a:r>
              <a:rPr lang="en-US" dirty="0"/>
              <a:t>A class can implement one or many interfaces</a:t>
            </a:r>
          </a:p>
          <a:p>
            <a:pPr lvl="1"/>
            <a:r>
              <a:rPr lang="en-US" dirty="0"/>
              <a:t>Then all methods from the interface should be implemented in the class </a:t>
            </a:r>
          </a:p>
          <a:p>
            <a:pPr lvl="1"/>
            <a:r>
              <a:rPr lang="en-US" dirty="0"/>
              <a:t>Syntax via usage of the key word </a:t>
            </a:r>
            <a:r>
              <a:rPr lang="en-US" dirty="0">
                <a:solidFill>
                  <a:srgbClr val="FF0000"/>
                </a:solidFill>
              </a:rPr>
              <a:t>implements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MyClass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implements</a:t>
            </a:r>
            <a:r>
              <a:rPr lang="en-US" dirty="0"/>
              <a:t> Interface1 { </a:t>
            </a:r>
          </a:p>
          <a:p>
            <a:pPr marL="0" indent="0">
              <a:buNone/>
            </a:pPr>
            <a:r>
              <a:rPr lang="en-US" dirty="0"/>
              <a:t>   // implementing all methods from the implemented inerface1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MyClass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implements</a:t>
            </a:r>
            <a:r>
              <a:rPr lang="en-US" dirty="0"/>
              <a:t> Interface1, Interface2 { </a:t>
            </a:r>
          </a:p>
          <a:p>
            <a:pPr marL="0" indent="0">
              <a:buNone/>
            </a:pPr>
            <a:r>
              <a:rPr lang="en-US" dirty="0"/>
              <a:t>   // implementing all methods from the implemented interfae1, interface2 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1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C546-F7F0-4D4A-B62D-B2CC2E03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8930BF-955A-FF48-A344-D1E09E097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376" y="1308100"/>
            <a:ext cx="2781300" cy="9144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102FBC7-CF5B-074E-BE6F-BFA66DC0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26" y="2472636"/>
            <a:ext cx="5892800" cy="32893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C44856-9487-C343-9439-900AA0E08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805" y="1308100"/>
            <a:ext cx="2959100" cy="8636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A58E769-7907-3447-96B2-2CB9171FB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355" y="2472636"/>
            <a:ext cx="5168071" cy="25002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83037-4818-9C44-A426-5D4F7D5718D2}"/>
              </a:ext>
            </a:extLst>
          </p:cNvPr>
          <p:cNvSpPr txBox="1"/>
          <p:nvPr/>
        </p:nvSpPr>
        <p:spPr>
          <a:xfrm>
            <a:off x="3916018" y="5849034"/>
            <a:ext cx="630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 When a class implements an or many interfaces, </a:t>
            </a:r>
          </a:p>
          <a:p>
            <a:r>
              <a:rPr lang="en-US" dirty="0">
                <a:solidFill>
                  <a:srgbClr val="FF0000"/>
                </a:solidFill>
              </a:rPr>
              <a:t>then all methods declared in these interfaces are implemented</a:t>
            </a:r>
          </a:p>
        </p:txBody>
      </p:sp>
    </p:spTree>
    <p:extLst>
      <p:ext uri="{BB962C8B-B14F-4D97-AF65-F5344CB8AC3E}">
        <p14:creationId xmlns:p14="http://schemas.microsoft.com/office/powerpoint/2010/main" val="184300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A9B1F-6D13-5B41-8D0E-1741B098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96D3-2D3E-2A4F-8C87-3B0EFF7AB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3581400"/>
          </a:xfrm>
        </p:spPr>
        <p:txBody>
          <a:bodyPr/>
          <a:lstStyle/>
          <a:p>
            <a:r>
              <a:rPr lang="en-GB" dirty="0"/>
              <a:t>An interface can </a:t>
            </a:r>
            <a:r>
              <a:rPr lang="en-GB" dirty="0">
                <a:solidFill>
                  <a:srgbClr val="FF0000"/>
                </a:solidFill>
              </a:rPr>
              <a:t>extends one or many </a:t>
            </a:r>
            <a:r>
              <a:rPr lang="en-GB" dirty="0"/>
              <a:t>interfaces</a:t>
            </a:r>
            <a:endParaRPr lang="en-US" dirty="0"/>
          </a:p>
          <a:p>
            <a:r>
              <a:rPr lang="en-US" dirty="0"/>
              <a:t>Then the extendable interface has all the methods from the parent interfaces</a:t>
            </a:r>
            <a:r>
              <a:rPr lang="en-GB" dirty="0"/>
              <a:t> and the class implements the extendable interface must implement all these methods 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1833E7-3DE5-804E-9918-8ED19C1B9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11" y="2597150"/>
            <a:ext cx="3009900" cy="83185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C696B8C-EB50-B942-9DF2-4FB67471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964" y="3561247"/>
            <a:ext cx="4563441" cy="7874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CF587D8-EF4F-AD40-9763-DC9C3C14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170" y="2590387"/>
            <a:ext cx="2832100" cy="83185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E0B5779-64C2-0D4F-856F-107A32F64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533" y="3533089"/>
            <a:ext cx="5791200" cy="31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6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7441-8F1D-4548-9214-40455D36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E60C4-8B66-BA4E-AAD5-6F1F1FEB1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8678"/>
            <a:ext cx="9601200" cy="40187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Fact about interfaces and usage by classes</a:t>
            </a:r>
          </a:p>
          <a:p>
            <a:pPr lvl="1"/>
            <a:r>
              <a:rPr lang="en-GB" i="0" dirty="0"/>
              <a:t>You cannot instantiate an interface</a:t>
            </a:r>
          </a:p>
          <a:p>
            <a:pPr lvl="1"/>
            <a:r>
              <a:rPr lang="en-GB" i="0" dirty="0"/>
              <a:t>There are not any instance variables (only </a:t>
            </a:r>
            <a:r>
              <a:rPr lang="en-GB" i="0" dirty="0">
                <a:solidFill>
                  <a:srgbClr val="FF0000"/>
                </a:solidFill>
              </a:rPr>
              <a:t>public static final</a:t>
            </a:r>
            <a:r>
              <a:rPr lang="en-GB" i="0" dirty="0"/>
              <a:t>)</a:t>
            </a:r>
          </a:p>
          <a:p>
            <a:pPr lvl="1"/>
            <a:r>
              <a:rPr lang="en-GB" i="0" dirty="0"/>
              <a:t>All methods are </a:t>
            </a:r>
            <a:r>
              <a:rPr lang="en-GB" i="0" dirty="0">
                <a:solidFill>
                  <a:srgbClr val="FF0000"/>
                </a:solidFill>
              </a:rPr>
              <a:t>abstract</a:t>
            </a:r>
            <a:r>
              <a:rPr lang="en-GB" i="0" dirty="0"/>
              <a:t> </a:t>
            </a:r>
          </a:p>
          <a:p>
            <a:pPr lvl="1"/>
            <a:r>
              <a:rPr lang="en-GB" i="0" dirty="0"/>
              <a:t>An interface is </a:t>
            </a:r>
            <a:r>
              <a:rPr lang="en-GB" i="0" dirty="0">
                <a:solidFill>
                  <a:srgbClr val="FF0000"/>
                </a:solidFill>
              </a:rPr>
              <a:t>NOT</a:t>
            </a:r>
            <a:r>
              <a:rPr lang="en-GB" i="0" dirty="0"/>
              <a:t> extended by class, it is implemented by class (Why?)</a:t>
            </a:r>
          </a:p>
          <a:p>
            <a:pPr lvl="1"/>
            <a:r>
              <a:rPr lang="en-GB" i="0" dirty="0"/>
              <a:t>An interface can </a:t>
            </a:r>
            <a:r>
              <a:rPr lang="en-GB" i="0" dirty="0">
                <a:solidFill>
                  <a:srgbClr val="FF0000"/>
                </a:solidFill>
              </a:rPr>
              <a:t>extends multiple </a:t>
            </a:r>
            <a:r>
              <a:rPr lang="en-GB" i="0" dirty="0"/>
              <a:t>interfaces</a:t>
            </a:r>
          </a:p>
          <a:p>
            <a:pPr lvl="1"/>
            <a:r>
              <a:rPr lang="en-GB" i="0" dirty="0">
                <a:solidFill>
                  <a:srgbClr val="FF0000"/>
                </a:solidFill>
              </a:rPr>
              <a:t>Implements</a:t>
            </a:r>
            <a:r>
              <a:rPr lang="en-GB" i="0" dirty="0"/>
              <a:t> is the key word for a class to implement interfaces</a:t>
            </a:r>
          </a:p>
          <a:p>
            <a:pPr lvl="1"/>
            <a:r>
              <a:rPr lang="en-GB" i="0" dirty="0"/>
              <a:t>Interface CAN NOT be declared as private, protected or transient</a:t>
            </a:r>
          </a:p>
          <a:p>
            <a:pPr lvl="1"/>
            <a:r>
              <a:rPr lang="en-GB" i="0" dirty="0"/>
              <a:t>Interface </a:t>
            </a:r>
            <a:r>
              <a:rPr lang="en-GB" i="0" dirty="0">
                <a:solidFill>
                  <a:srgbClr val="FF0000"/>
                </a:solidFill>
              </a:rPr>
              <a:t>variables must be initialized </a:t>
            </a:r>
            <a:r>
              <a:rPr lang="en-GB" i="0" dirty="0"/>
              <a:t>at the time of declaration otherwise compiler will throw an error:</a:t>
            </a:r>
          </a:p>
          <a:p>
            <a:pPr marL="987552" lvl="2" indent="0">
              <a:buNone/>
            </a:pPr>
            <a:r>
              <a:rPr lang="en-GB" dirty="0"/>
              <a:t>public interface </a:t>
            </a:r>
            <a:r>
              <a:rPr lang="en-GB" dirty="0" err="1"/>
              <a:t>ErrorInterface</a:t>
            </a:r>
            <a:r>
              <a:rPr lang="en-GB" dirty="0"/>
              <a:t> { </a:t>
            </a:r>
          </a:p>
          <a:p>
            <a:pPr marL="987552" lvl="2" indent="0">
              <a:buNone/>
            </a:pPr>
            <a:r>
              <a:rPr lang="en-GB" dirty="0"/>
              <a:t>      int x; //Compile-time error</a:t>
            </a:r>
          </a:p>
          <a:p>
            <a:pPr marL="987552" lvl="2" indent="0">
              <a:buNone/>
            </a:pPr>
            <a:r>
              <a:rPr lang="en-GB" dirty="0"/>
              <a:t>}</a:t>
            </a:r>
            <a:endParaRPr lang="en-GB" i="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8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9A5E-5238-B045-87F7-709D84D1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1A32B-2D81-3E42-8CEF-E8176E475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98374"/>
            <a:ext cx="9601200" cy="39690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Fact about interfaces and usage by classes</a:t>
            </a:r>
          </a:p>
          <a:p>
            <a:pPr lvl="1"/>
            <a:r>
              <a:rPr lang="en-GB" i="0" dirty="0"/>
              <a:t>A class cannot implement two interfaces that have methods with same name and arguments, but different return types</a:t>
            </a:r>
          </a:p>
          <a:p>
            <a:pPr marL="530352" lvl="1" indent="0">
              <a:buNone/>
            </a:pPr>
            <a:endParaRPr lang="en-GB" i="0" dirty="0"/>
          </a:p>
          <a:p>
            <a:pPr marL="530352" lvl="1" indent="0">
              <a:buNone/>
            </a:pPr>
            <a:r>
              <a:rPr lang="en-GB" dirty="0"/>
              <a:t>interface A { </a:t>
            </a:r>
          </a:p>
          <a:p>
            <a:pPr marL="530352" lvl="1" indent="0">
              <a:buNone/>
            </a:pPr>
            <a:r>
              <a:rPr lang="en-GB" dirty="0"/>
              <a:t>     public void method(); </a:t>
            </a:r>
          </a:p>
          <a:p>
            <a:pPr marL="530352" lvl="1" indent="0">
              <a:buNone/>
            </a:pPr>
            <a:r>
              <a:rPr lang="en-GB" dirty="0"/>
              <a:t>} </a:t>
            </a:r>
          </a:p>
          <a:p>
            <a:pPr marL="530352" lvl="1" indent="0">
              <a:buNone/>
            </a:pPr>
            <a:r>
              <a:rPr lang="en-GB" dirty="0"/>
              <a:t>interface B { </a:t>
            </a:r>
          </a:p>
          <a:p>
            <a:pPr marL="530352" lvl="1" indent="0">
              <a:buNone/>
            </a:pPr>
            <a:r>
              <a:rPr lang="en-GB" dirty="0"/>
              <a:t>     public int method(); </a:t>
            </a:r>
          </a:p>
          <a:p>
            <a:pPr marL="530352" lvl="1" indent="0">
              <a:buNone/>
            </a:pPr>
            <a:r>
              <a:rPr lang="en-GB" dirty="0"/>
              <a:t>} </a:t>
            </a:r>
          </a:p>
          <a:p>
            <a:pPr marL="530352" lvl="1" indent="0">
              <a:buNone/>
            </a:pPr>
            <a:r>
              <a:rPr lang="en-GB" dirty="0"/>
              <a:t>class C implements A,B { </a:t>
            </a:r>
          </a:p>
          <a:p>
            <a:pPr marL="530352" lvl="1" indent="0">
              <a:buNone/>
            </a:pPr>
            <a:r>
              <a:rPr lang="en-GB" dirty="0"/>
              <a:t>    public void method() // error { } </a:t>
            </a:r>
          </a:p>
          <a:p>
            <a:pPr marL="530352" lvl="1" indent="0">
              <a:buNone/>
            </a:pPr>
            <a:r>
              <a:rPr lang="en-GB" dirty="0"/>
              <a:t>    public int method() // error { } </a:t>
            </a:r>
          </a:p>
          <a:p>
            <a:pPr marL="530352" lvl="1" indent="0">
              <a:buNone/>
            </a:pPr>
            <a:r>
              <a:rPr lang="en-GB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65779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2742</Words>
  <Application>Microsoft Macintosh PowerPoint</Application>
  <PresentationFormat>Widescreen</PresentationFormat>
  <Paragraphs>362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Wingdings</vt:lpstr>
      <vt:lpstr>Bg_NewHoriozons_Template</vt:lpstr>
      <vt:lpstr>Abstraction, inheritance, interfaces, Polymorphism</vt:lpstr>
      <vt:lpstr>Content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Abstract class</vt:lpstr>
      <vt:lpstr>Abstract class</vt:lpstr>
      <vt:lpstr>Abstract methods</vt:lpstr>
      <vt:lpstr>Abstract class</vt:lpstr>
      <vt:lpstr>Accessibility of class members </vt:lpstr>
      <vt:lpstr>Accessibility of class members</vt:lpstr>
      <vt:lpstr>Accessibility of class members</vt:lpstr>
      <vt:lpstr>Accessibility of class members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Interface vs abstract class</vt:lpstr>
      <vt:lpstr>Inheritance</vt:lpstr>
      <vt:lpstr>Overriding method</vt:lpstr>
      <vt:lpstr>Overriding method</vt:lpstr>
      <vt:lpstr>Overriding method</vt:lpstr>
      <vt:lpstr>Overriding method</vt:lpstr>
      <vt:lpstr>Overriding vs overloading</vt:lpstr>
      <vt:lpstr>Polymorphism</vt:lpstr>
      <vt:lpstr>Polymorphism</vt:lpstr>
      <vt:lpstr>Lambda expressions</vt:lpstr>
      <vt:lpstr>Lambda expressions</vt:lpstr>
      <vt:lpstr>Lambda expressions</vt:lpstr>
      <vt:lpstr>Lambda expressions</vt:lpstr>
      <vt:lpstr>Fatcs about the quiz</vt:lpstr>
      <vt:lpstr>Fatcs about the quiz</vt:lpstr>
      <vt:lpstr>Fatcs about the quiz</vt:lpstr>
      <vt:lpstr>Fatcs about the quiz</vt:lpstr>
      <vt:lpstr>Fatcs about the quiz</vt:lpstr>
      <vt:lpstr>Fatcs about the quiz</vt:lpstr>
      <vt:lpstr>Fatcs about the quiz</vt:lpstr>
      <vt:lpstr>Fatcs about the quiz</vt:lpstr>
      <vt:lpstr>Fatcs about the quiz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abstraction, inheritance, interfaces, Polymorphism</dc:title>
  <dc:creator>Simeon Angelov</dc:creator>
  <cp:lastModifiedBy>Simeon Angelov</cp:lastModifiedBy>
  <cp:revision>42</cp:revision>
  <dcterms:created xsi:type="dcterms:W3CDTF">2021-01-22T17:24:32Z</dcterms:created>
  <dcterms:modified xsi:type="dcterms:W3CDTF">2021-01-30T12:55:40Z</dcterms:modified>
</cp:coreProperties>
</file>